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6" r:id="rId2"/>
    <p:sldId id="302" r:id="rId3"/>
    <p:sldId id="306" r:id="rId4"/>
    <p:sldId id="303" r:id="rId5"/>
    <p:sldId id="305" r:id="rId6"/>
    <p:sldId id="319" r:id="rId7"/>
    <p:sldId id="326" r:id="rId8"/>
    <p:sldId id="327" r:id="rId9"/>
    <p:sldId id="328" r:id="rId10"/>
    <p:sldId id="320" r:id="rId11"/>
    <p:sldId id="314" r:id="rId12"/>
    <p:sldId id="315" r:id="rId13"/>
    <p:sldId id="316" r:id="rId14"/>
    <p:sldId id="317" r:id="rId15"/>
    <p:sldId id="322" r:id="rId16"/>
    <p:sldId id="31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1E17-6B31-4E05-9E4F-8B0326DB4CEA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D9D9D-0B46-4615-9714-8299FA1103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21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07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DC7F9-B0C7-4419-BF5F-DC0C456A9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65767E-166D-4018-9317-C3CA2E9AF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2C175B-6473-423D-9D09-9A0B1B44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A8C7EF-A112-4CD8-9912-DA9708D2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93BA69-7082-43EB-A185-166CA57A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38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F40E3-3581-451F-A28F-845FDFCA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26CCDE-02BC-498A-BCB6-E516D00BE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145877-0E29-46F3-98A3-A1FA1303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9034AC-04B9-40B1-9DE1-68988D66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0D8FBF-B05B-4E55-B045-E699DA54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3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2341037-1D5F-40A7-9C8E-D0A197E45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6A2563-AD38-4548-8077-8E80F390A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41A404-E640-4906-AEA9-13AE33D7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EBCB6C-14E0-471A-ACA3-E6676809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306F77-4F31-46D6-8BE0-392BEC1F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64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12B48-FB95-4655-A339-1A6167A1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1869-2829-4A9F-BA2E-CB4DE5A46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81C79D-25CF-43E8-9FB5-95CD0060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DDADFB-107B-4C25-A90A-EDC005B8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7F39C3-57A7-4995-8040-DDDB252B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23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01007-6854-4D8F-8BB6-B7F5B71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712087-2492-42CD-B94B-816EE9243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AEA09C-E23E-48AA-98A2-564ECE4E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8156F5-AEB1-4AAE-8CFD-3495E129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9B6732-18F3-4485-87A3-CF954FAF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07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609C4-C402-4126-9CDB-260A3551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AEDF1-1272-4156-A499-C1365B7B5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9DD88F-9B2A-4761-A237-CDC07127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F0D54C-54C0-46DF-BCCF-6680DBD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2D0A68-4DF9-489B-A3AA-64AD4F04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B4ADC6-3567-4A5F-943D-30AB59F7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82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9CC984-9C3F-4A0E-BA6F-2AD6D32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9EC849-3CBB-4183-9F60-180E52E8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BEFD3F-03B3-4CB6-B434-1A8494DAF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99CBC8B-3D34-4996-87B5-E4F633580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7530970-4B1F-4A09-9BAC-BA8D9F521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0A8A0C-DC3C-45BD-B3D1-D73C401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0AF67E-A128-4344-83B8-CD2468F3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5067EFB-189F-4062-B735-3067EA15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4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F4F0F-3C31-42E8-9DDC-52D54493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6920A8-1156-422A-8ECE-4F5F256E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FFA597-D38A-48BD-9A68-C36F2659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BFD850-AE6D-4857-A3F4-F96FF7F8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77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61513F-6478-43EC-952C-36C49510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2D40C6-C21D-4AB1-A47E-5383DBA7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7CEB37-B535-4425-AB38-12443780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73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22B26-5EDA-4EC1-9A36-B9562990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F19EDC-6E07-49A8-898D-987018BAB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14E368-33B5-440D-A29D-86FF71E40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81B9E5-A006-4B1D-82A9-9B4246C9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E0855-C4BC-4687-B7E9-38C5EFCF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6E9A7D-4500-4AD7-AAF1-738243C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78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BF50-645E-4EAF-A9CD-81A0EA2F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1F112C-35C1-4E94-9B6F-A1881E2B0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B7DC7C-21BC-48E5-B6FB-843C9AF72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E9771C-C6B3-4CAE-8CC9-B470A245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C05C81-7338-4578-9ED0-B4A5C87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F7DFB4-62FC-4B7C-ADC1-01E05F25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57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784AB7C-95CE-4AD5-BBBB-E7988D76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321992-D98B-46BA-B1C0-9BA7FEB3D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3BC3A6-4B27-4088-8D09-C969F1118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68CFF-7FBC-4CF7-9DC3-A3976FE46DD2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8514E7-E3C8-4EFF-8D20-D99689A5C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63271A-0904-4472-903E-A05973379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401A-3B19-4291-A782-B39BC8983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78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1. Image Processing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71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1.1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Load Image File</a:t>
            </a:r>
            <a:r>
              <a:rPr lang="zh-TW" alt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Separation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Blending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4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9188817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/>
              <a:t>(</a:t>
            </a:r>
            <a:r>
              <a:rPr lang="zh-CN" altLang="en-US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dirty="0"/>
              <a:t>Tina)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0D50E3-CC31-4098-A118-E06D673FC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04" y="1705900"/>
            <a:ext cx="2738715" cy="41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3. Edge Detection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71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3.1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X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Y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3.4 Magnitude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4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9188817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/>
              <a:t>(</a:t>
            </a:r>
            <a:r>
              <a:rPr lang="zh-CN" altLang="en-US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Lydia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5D5ABC-1CEE-493D-94D9-DEE3CC76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13" y="1600475"/>
            <a:ext cx="2349376" cy="31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7D1FEF-FAA0-4CA7-90A1-58855666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721" y="711328"/>
            <a:ext cx="2025868" cy="2739645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indent="-1949054">
              <a:buSzPct val="25000"/>
              <a:defRPr/>
            </a:pPr>
            <a:r>
              <a:rPr lang="en-US" altLang="zh-TW" sz="2800" b="1" kern="0" dirty="0"/>
              <a:t>3.1 Gaussian Blur (5%)</a:t>
            </a:r>
            <a:endParaRPr lang="zh-TW" alt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9462656" y="158907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Lydia)</a:t>
            </a:r>
            <a:endParaRPr lang="zh-TW" altLang="en-US" sz="1400" kern="0" dirty="0">
              <a:solidFill>
                <a:srgbClr val="000000"/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 a RGB image, “House.jpg”</a:t>
                </a:r>
              </a:p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Q: 1)</a:t>
                </a:r>
              </a:p>
              <a:p>
                <a:pPr marL="285750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p.114</a:t>
                </a:r>
              </a:p>
              <a:p>
                <a:pPr marL="898525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indent="-265113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indent="-265113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indent="-265113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66681"/>
                <a:ext cx="7813964" cy="4188446"/>
              </a:xfrm>
              <a:prstGeom prst="rect">
                <a:avLst/>
              </a:prstGeom>
              <a:blipFill>
                <a:blip r:embed="rId3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2428459" y="757712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RGB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2347352" y="5284558"/>
            <a:ext cx="7670420" cy="1106761"/>
            <a:chOff x="706234" y="5592333"/>
            <a:chExt cx="7670420" cy="1106761"/>
          </a:xfrm>
        </p:grpSpPr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House.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7F7F41E-0A8F-4D3F-9B94-364D70F4D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27" y="4561299"/>
            <a:ext cx="2365985" cy="13808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D01CB9-8CC7-492E-89E9-724D62AD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76" y="4561299"/>
            <a:ext cx="2365985" cy="138081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43F6A61-6B19-4FDC-AFE5-71E50569AC0E}"/>
              </a:ext>
            </a:extLst>
          </p:cNvPr>
          <p:cNvSpPr/>
          <p:nvPr/>
        </p:nvSpPr>
        <p:spPr>
          <a:xfrm>
            <a:off x="8854006" y="1273114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DECAF39-580D-45A5-A281-43A2AA3A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837" y="4558015"/>
            <a:ext cx="2365985" cy="13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indent="-1949054">
              <a:buSzPct val="25000"/>
              <a:defRPr/>
            </a:pPr>
            <a:r>
              <a:rPr lang="en-US" altLang="zh-TW" sz="2800" b="1" kern="0" dirty="0"/>
              <a:t>3.2 Sobel X (5%)</a:t>
            </a:r>
            <a:endParaRPr lang="zh-TW" alt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52400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Q: 2)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2428459" y="757712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2490304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8408523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6014900" y="4202775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/>
        </p:nvGraphicFramePr>
        <p:xfrm>
          <a:off x="5525496" y="3643414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5338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X Filter</a:t>
            </a:r>
            <a:endParaRPr lang="zh-TW" altLang="en-US" sz="20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2C485D2-8080-492B-B17E-0922DC1B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39" y="3643413"/>
            <a:ext cx="2801908" cy="163911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2AA492-7F46-4549-A089-C74F2EDCEB47}"/>
              </a:ext>
            </a:extLst>
          </p:cNvPr>
          <p:cNvSpPr txBox="1"/>
          <p:nvPr/>
        </p:nvSpPr>
        <p:spPr>
          <a:xfrm>
            <a:off x="9462656" y="158907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Lydia)</a:t>
            </a:r>
            <a:endParaRPr lang="zh-TW" altLang="en-US" sz="1400" kern="0" dirty="0">
              <a:solidFill>
                <a:srgbClr val="000000"/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245673D-387F-4767-BF3D-5E0086E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38" y="3595386"/>
            <a:ext cx="2795320" cy="16391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2E2715F-DD45-4C29-963F-4355BC0E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1" y="711328"/>
            <a:ext cx="2025868" cy="27396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40FB28-EA25-4F32-AB71-D754B1A53416}"/>
              </a:ext>
            </a:extLst>
          </p:cNvPr>
          <p:cNvSpPr/>
          <p:nvPr/>
        </p:nvSpPr>
        <p:spPr>
          <a:xfrm>
            <a:off x="8867821" y="1797143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indent="-1949054">
              <a:buSzPct val="25000"/>
              <a:defRPr/>
            </a:pPr>
            <a:r>
              <a:rPr lang="en-US" altLang="zh-TW" sz="2800" b="1" kern="0" dirty="0"/>
              <a:t>3.3 Sobel Y (5%)</a:t>
            </a:r>
            <a:endParaRPr lang="zh-TW" alt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52400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Q: 3)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2428459" y="757712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2490304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8408523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5575155" y="3647304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82C409F-ADCA-407B-8650-75FE2D09FDEA}"/>
              </a:ext>
            </a:extLst>
          </p:cNvPr>
          <p:cNvSpPr/>
          <p:nvPr/>
        </p:nvSpPr>
        <p:spPr>
          <a:xfrm rot="16200000">
            <a:off x="5979085" y="4115040"/>
            <a:ext cx="266344" cy="195293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43B34A-4837-4A73-B99C-6C240E98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53" y="3485204"/>
            <a:ext cx="2801908" cy="163911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4C68EE-5B4F-4A1A-8931-72411B1079CC}"/>
              </a:ext>
            </a:extLst>
          </p:cNvPr>
          <p:cNvSpPr txBox="1"/>
          <p:nvPr/>
        </p:nvSpPr>
        <p:spPr>
          <a:xfrm>
            <a:off x="9462656" y="158907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Lydia)</a:t>
            </a:r>
            <a:endParaRPr lang="zh-TW" altLang="en-US" sz="1400" kern="0" dirty="0">
              <a:solidFill>
                <a:srgbClr val="000000"/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65E568-A453-40D6-8600-7D37F77E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27" y="3494903"/>
            <a:ext cx="2801908" cy="164297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CCC1FF7-B992-407E-B01E-1AF1A5741635}"/>
              </a:ext>
            </a:extLst>
          </p:cNvPr>
          <p:cNvSpPr txBox="1"/>
          <p:nvPr/>
        </p:nvSpPr>
        <p:spPr>
          <a:xfrm>
            <a:off x="5338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Y Filter</a:t>
            </a:r>
            <a:endParaRPr lang="zh-TW" altLang="en-US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775419-B58A-45C5-B414-5F47000F9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1" y="711328"/>
            <a:ext cx="2025868" cy="273964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6A0ECB6-6255-451F-A016-C6E6DBBA9264}"/>
              </a:ext>
            </a:extLst>
          </p:cNvPr>
          <p:cNvSpPr/>
          <p:nvPr/>
        </p:nvSpPr>
        <p:spPr>
          <a:xfrm>
            <a:off x="8861682" y="2316908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1524000" y="1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indent="-1949054">
              <a:buSzPct val="25000"/>
              <a:defRPr/>
            </a:pPr>
            <a:r>
              <a:rPr lang="en-US" altLang="zh-TW" sz="2800" b="1" kern="0" dirty="0"/>
              <a:t>3.4 Magnitude (5%)</a:t>
            </a:r>
            <a:endParaRPr lang="zh-TW" altLang="en-US" sz="2800" b="1" kern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1" y="466682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 the result of 3.2) Sobel X and 3.3) Sobel Y</a:t>
                </a:r>
              </a:p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Q: 4)</a:t>
                </a:r>
              </a:p>
              <a:p>
                <a:pPr marL="285750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Normalize the result to 0~255.</a:t>
                </a: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66682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2428459" y="757712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3132770" y="4050455"/>
            <a:ext cx="5328656" cy="2932919"/>
            <a:chOff x="1224286" y="4006738"/>
            <a:chExt cx="5328656" cy="29329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37685" y="5662190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AE34AE-A9CD-4FEB-9866-90992F297E1E}"/>
              </a:ext>
            </a:extLst>
          </p:cNvPr>
          <p:cNvSpPr txBox="1"/>
          <p:nvPr/>
        </p:nvSpPr>
        <p:spPr>
          <a:xfrm>
            <a:off x="9462656" y="158907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Lydia)</a:t>
            </a:r>
            <a:endParaRPr lang="zh-TW" altLang="en-US" sz="1400" kern="0" dirty="0">
              <a:solidFill>
                <a:srgbClr val="000000"/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567E3C-F806-4266-849B-C339B478A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69" y="3337759"/>
            <a:ext cx="2504839" cy="146878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7A5E58A-08C8-4967-A0BE-6CF3DAF86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69" y="5127286"/>
            <a:ext cx="2504839" cy="146878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03C5F33-ADCE-43E3-8777-45B1778F2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73" y="4264670"/>
            <a:ext cx="2497278" cy="14643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E6C44D8-A4D3-4301-AB64-306D20EC6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21" y="711328"/>
            <a:ext cx="2025868" cy="27396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CCD881B-FADF-428D-BC81-DC4D35AB7115}"/>
              </a:ext>
            </a:extLst>
          </p:cNvPr>
          <p:cNvSpPr/>
          <p:nvPr/>
        </p:nvSpPr>
        <p:spPr>
          <a:xfrm>
            <a:off x="8852017" y="2846828"/>
            <a:ext cx="1419165" cy="310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4. Transforms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71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4.1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Resize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Rotation, Scaling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4.4 Shearing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4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9188817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/>
              <a:t>(</a:t>
            </a:r>
            <a:r>
              <a:rPr lang="zh-CN" altLang="en-US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1BEC87E-E481-8F49-BA67-2560844E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91" y="1118332"/>
            <a:ext cx="1609725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62059591-8211-4ADD-A1B3-8D7E9508D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5" t="8878" r="53200" b="61627"/>
          <a:stretch/>
        </p:blipFill>
        <p:spPr>
          <a:xfrm>
            <a:off x="4309237" y="4878809"/>
            <a:ext cx="1900547" cy="151707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0A0E0BF-AA06-49D8-B6E1-8767080A0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2" t="24293" r="74375" b="49102"/>
          <a:stretch/>
        </p:blipFill>
        <p:spPr>
          <a:xfrm>
            <a:off x="2957390" y="4937712"/>
            <a:ext cx="1217303" cy="1368464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1523999" y="-5275"/>
            <a:ext cx="8889068" cy="350012"/>
          </a:xfrm>
          <a:prstGeom prst="rect">
            <a:avLst/>
          </a:prstGeom>
          <a:noFill/>
          <a:ln>
            <a:noFill/>
          </a:ln>
        </p:spPr>
        <p:txBody>
          <a:bodyPr lIns="51427" tIns="25706" rIns="51427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461791" indent="-1461791">
              <a:buSzPct val="25000"/>
              <a:defRPr/>
            </a:pPr>
            <a:r>
              <a:rPr lang="en-US" altLang="zh-TW" sz="2100" b="1" kern="0" dirty="0"/>
              <a:t>4. Transforms: Resize, Translation, Rotation, Scaling, Shearing(20%)</a:t>
            </a:r>
            <a:endParaRPr lang="zh-TW" altLang="en-US" sz="2100" b="1" kern="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1890034" y="475461"/>
            <a:ext cx="815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SQUARE-01.png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Q:Please resize, translate , rotate, scale and 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</a:rPr>
              <a:t>hearing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SQUARE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1) Resize = (256,256)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2) Translation with: 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+ 0 pixels = 128 + 0 = 128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+ 60 pixels = 128 + 60 = 188</a:t>
            </a:r>
          </a:p>
          <a:p>
            <a:pPr marL="896938" lvl="7"/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(128, 128) is center of resized image</a:t>
            </a:r>
            <a:b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C’(128, 188) is new center of image</a:t>
            </a:r>
          </a:p>
          <a:p>
            <a:pPr marL="47148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3) Angle = 10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89693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Scale = 0.5 , window size (400,300)</a:t>
            </a:r>
          </a:p>
          <a:p>
            <a:pPr marL="471488" indent="-3572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4) Shearing with: </a:t>
            </a:r>
          </a:p>
          <a:p>
            <a:pPr marL="896938" indent="-3175"/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Old location: ([[50,50],[200,50],[50,200]])</a:t>
            </a:r>
          </a:p>
          <a:p>
            <a:pPr marL="896938" lvl="7" defTabSz="2013347">
              <a:tabLst>
                <a:tab pos="896938" algn="l"/>
                <a:tab pos="1431925" algn="l"/>
              </a:tabLst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New location: ([[10,100],[200,50],[100,250]])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    python: </a:t>
            </a:r>
            <a:r>
              <a:rPr lang="en-US" altLang="zh-TW" sz="1600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1600" kern="0" dirty="0">
              <a:latin typeface="Consolas" panose="020B0609020204030204" pitchFamily="49" charset="0"/>
              <a:cs typeface="Arial" panose="020B0604020202020204" pitchFamily="34" charset="0"/>
              <a:sym typeface="Calibri"/>
            </a:endParaRPr>
          </a:p>
          <a:p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9726843" y="344737"/>
            <a:ext cx="1181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(</a:t>
            </a:r>
            <a:r>
              <a:rPr lang="zh-TW" altLang="en-US" sz="1350" dirty="0"/>
              <a:t>出題</a:t>
            </a:r>
            <a:r>
              <a:rPr lang="en-US" altLang="zh-TW" sz="1350" dirty="0"/>
              <a:t>:</a:t>
            </a:r>
            <a:r>
              <a:rPr lang="zh-TW" altLang="en-US" sz="1350" dirty="0"/>
              <a:t>  </a:t>
            </a:r>
            <a:r>
              <a:rPr lang="en-US" altLang="zh-TW" sz="1350" dirty="0"/>
              <a:t>Ray)</a:t>
            </a:r>
            <a:endParaRPr lang="zh-TW" altLang="en-US" sz="13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>
            <a:cxnSpLocks/>
          </p:cNvCxnSpPr>
          <p:nvPr/>
        </p:nvCxnSpPr>
        <p:spPr>
          <a:xfrm>
            <a:off x="2852253" y="5064088"/>
            <a:ext cx="14358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2950632" y="4937713"/>
            <a:ext cx="6758" cy="1458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3509343" y="5518069"/>
            <a:ext cx="803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 (128, 128)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3557064" y="5064088"/>
            <a:ext cx="8258" cy="125674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2958140" y="5684909"/>
            <a:ext cx="1215802" cy="621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3135230" y="6290092"/>
            <a:ext cx="970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Resized image</a:t>
            </a:r>
            <a:endParaRPr lang="zh-TW" altLang="en-US" sz="105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647242" y="4892968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(0,0)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>
            <a:cxnSpLocks/>
          </p:cNvCxnSpPr>
          <p:nvPr/>
        </p:nvCxnSpPr>
        <p:spPr>
          <a:xfrm>
            <a:off x="4226056" y="4979704"/>
            <a:ext cx="14755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4301453" y="4892970"/>
            <a:ext cx="0" cy="1557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4897279" y="5706307"/>
            <a:ext cx="79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C’ (128, 188)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>
            <a:off x="4943784" y="5003974"/>
            <a:ext cx="1" cy="1002171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4326056" y="5879007"/>
            <a:ext cx="946888" cy="134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4930801" y="5854936"/>
            <a:ext cx="34289" cy="342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5259918" y="6239417"/>
            <a:ext cx="35625" cy="78113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6503683" y="635659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rotate and scale</a:t>
            </a:r>
            <a:endParaRPr lang="zh-TW" altLang="en-US" sz="105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3548178" y="5673154"/>
            <a:ext cx="34289" cy="342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73917E1-F499-490C-AA4D-BE9AB51E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50" t="22161" r="29839" b="48344"/>
          <a:stretch/>
        </p:blipFill>
        <p:spPr>
          <a:xfrm>
            <a:off x="6236480" y="4879488"/>
            <a:ext cx="1893789" cy="1517072"/>
          </a:xfrm>
          <a:prstGeom prst="rect">
            <a:avLst/>
          </a:prstGeom>
        </p:spPr>
      </p:pic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6686934" y="6092393"/>
            <a:ext cx="671945" cy="1384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6682858" y="6230881"/>
            <a:ext cx="759023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7344425" y="6060873"/>
            <a:ext cx="29119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50" dirty="0">
                <a:solidFill>
                  <a:srgbClr val="FFFF00"/>
                </a:solidFill>
              </a:rPr>
              <a:t>10</a:t>
            </a:r>
            <a:r>
              <a:rPr lang="en-US" altLang="zh-TW" sz="750" baseline="30000" dirty="0">
                <a:solidFill>
                  <a:srgbClr val="FFFF00"/>
                </a:solidFill>
              </a:rPr>
              <a:t>o</a:t>
            </a:r>
            <a:endParaRPr lang="zh-TW" altLang="en-US" sz="750" baseline="30000" dirty="0">
              <a:solidFill>
                <a:srgbClr val="FFFF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BD5D3C9-4FEB-4D2F-8490-2F2A9B383514}"/>
              </a:ext>
            </a:extLst>
          </p:cNvPr>
          <p:cNvSpPr txBox="1"/>
          <p:nvPr/>
        </p:nvSpPr>
        <p:spPr>
          <a:xfrm>
            <a:off x="4660069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translate</a:t>
            </a:r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EFAD5DFF-3C5D-45C3-B8F8-B1274DB0E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6" t="45847" r="51133" b="23520"/>
          <a:stretch/>
        </p:blipFill>
        <p:spPr>
          <a:xfrm>
            <a:off x="8161927" y="4861346"/>
            <a:ext cx="1828343" cy="152119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598B6F6D-E88B-4F44-9003-995D30F0DBCB}"/>
              </a:ext>
            </a:extLst>
          </p:cNvPr>
          <p:cNvSpPr txBox="1"/>
          <p:nvPr/>
        </p:nvSpPr>
        <p:spPr>
          <a:xfrm>
            <a:off x="8343863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After </a:t>
            </a:r>
            <a:r>
              <a:rPr lang="en-GB" altLang="zh-TW" sz="1050" dirty="0">
                <a:solidFill>
                  <a:srgbClr val="FF0000"/>
                </a:solidFill>
              </a:rPr>
              <a:t>Shearing (Result)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1028" name="Picture 4" descr="这里写图片描述">
            <a:extLst>
              <a:ext uri="{FF2B5EF4-FFF2-40B4-BE49-F238E27FC236}">
                <a16:creationId xmlns:a16="http://schemas.microsoft.com/office/drawing/2014/main" id="{9109EC5D-F31A-40E7-B4C8-11EF4C09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927" y="3135592"/>
            <a:ext cx="2155467" cy="13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24000" y="72123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(5%)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1524003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“Sun.jpg” image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(Sun.jpg)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TW" altLang="zh-TW" sz="2000" dirty="0"/>
              <a:t>Hint : </a:t>
            </a:r>
            <a:endParaRPr lang="en-US" altLang="zh-TW" sz="2000" dirty="0"/>
          </a:p>
          <a:p>
            <a:pPr marL="627063" lvl="1" indent="-269875">
              <a:lnSpc>
                <a:spcPct val="100000"/>
              </a:lnSpc>
            </a:pPr>
            <a:r>
              <a:rPr lang="zh-TW" altLang="zh-TW" sz="1600" dirty="0"/>
              <a:t>Textbook Chapter 2</a:t>
            </a:r>
            <a:r>
              <a:rPr lang="en-US" altLang="zh-TW" sz="1600" dirty="0"/>
              <a:t>, p. 22~23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cv2.imread(), cv2.imshow()</a:t>
            </a:r>
          </a:p>
          <a:p>
            <a:pPr marL="627063" lvl="1" indent="-269875">
              <a:lnSpc>
                <a:spcPct val="100000"/>
              </a:lnSpc>
            </a:pPr>
            <a:endParaRPr lang="en-US" altLang="zh-TW" sz="1600" dirty="0"/>
          </a:p>
          <a:p>
            <a:pPr marL="342900">
              <a:lnSpc>
                <a:spcPct val="100000"/>
              </a:lnSpc>
            </a:pPr>
            <a:endParaRPr lang="en-US" altLang="zh-TW" sz="2000" dirty="0"/>
          </a:p>
          <a:p>
            <a:pPr marL="984250" indent="14288">
              <a:lnSpc>
                <a:spcPct val="100000"/>
              </a:lnSpc>
            </a:pPr>
            <a:endParaRPr lang="en-US" altLang="zh-TW" sz="2000" dirty="0"/>
          </a:p>
          <a:p>
            <a:pPr marL="114300" indent="0">
              <a:lnSpc>
                <a:spcPct val="100000"/>
              </a:lnSpc>
              <a:buNone/>
            </a:pP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8610604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5194847" y="4705459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9192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509DC7-92D1-48F7-ADB5-309697E60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-58" r="139" b="167"/>
          <a:stretch/>
        </p:blipFill>
        <p:spPr>
          <a:xfrm>
            <a:off x="6057900" y="2767014"/>
            <a:ext cx="3690938" cy="248126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FC61FF-B46B-48FE-8A42-C9ADB0F9C66B}"/>
              </a:ext>
            </a:extLst>
          </p:cNvPr>
          <p:cNvGrpSpPr/>
          <p:nvPr/>
        </p:nvGrpSpPr>
        <p:grpSpPr>
          <a:xfrm>
            <a:off x="2283416" y="2830714"/>
            <a:ext cx="2452429" cy="3749491"/>
            <a:chOff x="-759415" y="2643104"/>
            <a:chExt cx="1916501" cy="323406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1C068E2-B8C7-4300-B8E5-AF094F45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9415" y="2643104"/>
              <a:ext cx="1916501" cy="3234063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71192BF-59BA-437B-A8B0-390265C68B25}"/>
                </a:ext>
              </a:extLst>
            </p:cNvPr>
            <p:cNvSpPr/>
            <p:nvPr/>
          </p:nvSpPr>
          <p:spPr>
            <a:xfrm>
              <a:off x="-434134" y="2894369"/>
              <a:ext cx="1433526" cy="578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62A17FD-7CA1-42F7-A970-310EB92BE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81"/>
          <a:stretch/>
        </p:blipFill>
        <p:spPr>
          <a:xfrm>
            <a:off x="6057901" y="5631832"/>
            <a:ext cx="2106169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524000" y="3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524002" y="538955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 and 	 show the result images.</a:t>
            </a:r>
            <a:endParaRPr lang="en-US" altLang="zh-TW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p.31 ~ p.49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cv2.split(),</a:t>
            </a:r>
            <a:r>
              <a:rPr lang="zh-TW" altLang="en-US" sz="1600" dirty="0"/>
              <a:t> </a:t>
            </a:r>
            <a:r>
              <a:rPr lang="en-US" altLang="zh-TW" sz="1600" dirty="0"/>
              <a:t>cv2.merge()</a:t>
            </a:r>
          </a:p>
          <a:p>
            <a:pPr marL="627063" lvl="1" indent="-269875">
              <a:lnSpc>
                <a:spcPct val="100000"/>
              </a:lnSpc>
            </a:pPr>
            <a:endParaRPr lang="zh-TW" altLang="en-US" sz="16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8630086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9192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43" name="Shape 139">
            <a:extLst>
              <a:ext uri="{FF2B5EF4-FFF2-40B4-BE49-F238E27FC236}">
                <a16:creationId xmlns:a16="http://schemas.microsoft.com/office/drawing/2014/main" id="{AD48806B-E7EA-4056-A388-CF0451EF4539}"/>
              </a:ext>
            </a:extLst>
          </p:cNvPr>
          <p:cNvSpPr/>
          <p:nvPr/>
        </p:nvSpPr>
        <p:spPr>
          <a:xfrm rot="7748674">
            <a:off x="6609331" y="4560002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4" name="Shape 139">
            <a:extLst>
              <a:ext uri="{FF2B5EF4-FFF2-40B4-BE49-F238E27FC236}">
                <a16:creationId xmlns:a16="http://schemas.microsoft.com/office/drawing/2014/main" id="{4C5AB9DF-8796-4378-95DD-DB9D77922DCE}"/>
              </a:ext>
            </a:extLst>
          </p:cNvPr>
          <p:cNvSpPr/>
          <p:nvPr/>
        </p:nvSpPr>
        <p:spPr>
          <a:xfrm rot="5400000">
            <a:off x="7760569" y="4607070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6" name="Shape 139">
            <a:extLst>
              <a:ext uri="{FF2B5EF4-FFF2-40B4-BE49-F238E27FC236}">
                <a16:creationId xmlns:a16="http://schemas.microsoft.com/office/drawing/2014/main" id="{80FFE543-8F1F-443B-BF9E-319FDD93FD4C}"/>
              </a:ext>
            </a:extLst>
          </p:cNvPr>
          <p:cNvSpPr/>
          <p:nvPr/>
        </p:nvSpPr>
        <p:spPr>
          <a:xfrm rot="3243739">
            <a:off x="8890183" y="4586425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0B7B133-88F3-4995-B293-51511F8687E3}"/>
              </a:ext>
            </a:extLst>
          </p:cNvPr>
          <p:cNvGrpSpPr/>
          <p:nvPr/>
        </p:nvGrpSpPr>
        <p:grpSpPr>
          <a:xfrm>
            <a:off x="2397067" y="2963059"/>
            <a:ext cx="2361895" cy="3611076"/>
            <a:chOff x="-659423" y="2589427"/>
            <a:chExt cx="1845751" cy="3114675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D3244767-E0A1-4AD2-A72A-72A9C13C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9423" y="2589427"/>
              <a:ext cx="1845751" cy="3114675"/>
            </a:xfrm>
            <a:prstGeom prst="rect">
              <a:avLst/>
            </a:prstGeom>
          </p:spPr>
        </p:pic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57F64770-431A-4A33-ABDF-332034EE7651}"/>
                </a:ext>
              </a:extLst>
            </p:cNvPr>
            <p:cNvSpPr/>
            <p:nvPr/>
          </p:nvSpPr>
          <p:spPr>
            <a:xfrm>
              <a:off x="-343189" y="3530331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 Box 9">
            <a:extLst>
              <a:ext uri="{FF2B5EF4-FFF2-40B4-BE49-F238E27FC236}">
                <a16:creationId xmlns:a16="http://schemas.microsoft.com/office/drawing/2014/main" id="{954E7758-49AE-4698-8229-8DB75458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4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B channel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C396478-2BCD-4812-89F2-ECD24F918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4095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R channel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02F9155F-AF6A-4DE7-820B-AEF7E78F6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578" y="6209802"/>
            <a:ext cx="11256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G channel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AD8109-AB93-4D63-8358-225475708CB6}"/>
              </a:ext>
            </a:extLst>
          </p:cNvPr>
          <p:cNvSpPr txBox="1"/>
          <p:nvPr/>
        </p:nvSpPr>
        <p:spPr>
          <a:xfrm>
            <a:off x="7597076" y="2586873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CFAB479-46EB-4AF7-AA04-F915BCBC6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6673862" y="2875059"/>
            <a:ext cx="2508170" cy="1594726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C3A76E47-7E92-441A-9E03-E7941DCFDA0C}"/>
              </a:ext>
            </a:extLst>
          </p:cNvPr>
          <p:cNvGrpSpPr/>
          <p:nvPr/>
        </p:nvGrpSpPr>
        <p:grpSpPr>
          <a:xfrm>
            <a:off x="5500741" y="5015755"/>
            <a:ext cx="5038353" cy="1233012"/>
            <a:chOff x="2228187" y="3565236"/>
            <a:chExt cx="5096042" cy="1055063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F160FF5-1BEC-4739-910A-383E2B913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4FDAAD3-665A-414E-878A-EE3DF2443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3BB38E5-CEB1-4465-8571-BFA3501B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55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524000" y="3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Color </a:t>
            </a:r>
            <a:r>
              <a:rPr lang="en-US" altLang="zh-TW" sz="2800" b="1" dirty="0">
                <a:latin typeface="Arial"/>
                <a:cs typeface="Arial"/>
              </a:rPr>
              <a:t>Transformation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524003" y="538955"/>
            <a:ext cx="8699861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1 color image: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1) T</a:t>
            </a:r>
            <a:r>
              <a:rPr lang="en-US" altLang="zh-TW" sz="1800" dirty="0">
                <a:solidFill>
                  <a:srgbClr val="000000"/>
                </a:solidFill>
              </a:rPr>
              <a:t>ransform</a:t>
            </a:r>
            <a:r>
              <a:rPr lang="en-US" altLang="zh-TW" sz="1800" spc="-5" dirty="0">
                <a:cs typeface="Arial" panose="020B0604020202020204" pitchFamily="34" charset="0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Sun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.jpg”</a:t>
            </a:r>
            <a:r>
              <a:rPr lang="en-US" altLang="zh-TW" sz="1800" spc="-5" dirty="0">
                <a:cs typeface="Arial" panose="020B0604020202020204" pitchFamily="34" charset="0"/>
              </a:rPr>
              <a:t> into grayscale image</a:t>
            </a:r>
            <a:r>
              <a:rPr lang="zh-TW" altLang="en-US" sz="1800" spc="-5" dirty="0">
                <a:cs typeface="Arial" panose="020B0604020202020204" pitchFamily="34" charset="0"/>
              </a:rPr>
              <a:t> </a:t>
            </a:r>
            <a:r>
              <a:rPr lang="en-US" altLang="zh-TW" sz="1800" i="1" spc="-5" dirty="0">
                <a:cs typeface="Arial" panose="020B0604020202020204" pitchFamily="34" charset="0"/>
              </a:rPr>
              <a:t>I</a:t>
            </a:r>
            <a:r>
              <a:rPr lang="en-US" altLang="zh-TW" sz="1800" i="1" spc="-5" baseline="-25000" dirty="0">
                <a:cs typeface="Arial" panose="020B0604020202020204" pitchFamily="34" charset="0"/>
              </a:rPr>
              <a:t>1</a:t>
            </a:r>
            <a:r>
              <a:rPr lang="en-US" altLang="zh-TW" sz="1800" i="1" spc="-5" dirty="0">
                <a:cs typeface="Arial" panose="020B0604020202020204" pitchFamily="34" charset="0"/>
              </a:rPr>
              <a:t> </a:t>
            </a:r>
            <a:r>
              <a:rPr lang="en-US" altLang="zh-TW" sz="1800" spc="-5" dirty="0">
                <a:cs typeface="Arial" panose="020B0604020202020204" pitchFamily="34" charset="0"/>
              </a:rPr>
              <a:t>by c</a:t>
            </a:r>
            <a:r>
              <a:rPr lang="en-US" altLang="zh-TW" sz="1800" dirty="0"/>
              <a:t>alling OpenCV function directly.</a:t>
            </a:r>
            <a:endParaRPr lang="en-US" altLang="zh-TW" sz="1800" i="1" baseline="-25000" dirty="0">
              <a:ea typeface="Arial"/>
              <a:cs typeface="Arial"/>
              <a:sym typeface="Arial"/>
            </a:endParaRPr>
          </a:p>
          <a:p>
            <a:pPr marL="984250" indent="-269875"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2) </a:t>
            </a:r>
            <a:r>
              <a:rPr lang="en-US" altLang="zh-TW" sz="1800" dirty="0">
                <a:solidFill>
                  <a:srgbClr val="000000"/>
                </a:solidFill>
              </a:rPr>
              <a:t>Merge </a:t>
            </a:r>
            <a:r>
              <a:rPr lang="en-US" altLang="zh-TW" sz="18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18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 separated channel images from problem 1.2 </a:t>
            </a:r>
            <a:r>
              <a:rPr lang="en-US" altLang="zh-TW" sz="1800" dirty="0">
                <a:solidFill>
                  <a:srgbClr val="000000"/>
                </a:solidFill>
              </a:rPr>
              <a:t>into grayscale image </a:t>
            </a:r>
            <a:r>
              <a:rPr lang="en-US" altLang="zh-TW" sz="1800" i="1" dirty="0">
                <a:solidFill>
                  <a:srgbClr val="000000"/>
                </a:solidFill>
              </a:rPr>
              <a:t>I</a:t>
            </a:r>
            <a:r>
              <a:rPr lang="en-US" altLang="zh-TW" sz="1800" i="1" baseline="-25000" dirty="0">
                <a:solidFill>
                  <a:srgbClr val="000000"/>
                </a:solidFill>
              </a:rPr>
              <a:t>2</a:t>
            </a:r>
            <a:r>
              <a:rPr lang="en-US" altLang="zh-TW" sz="1800" i="1" dirty="0">
                <a:solidFill>
                  <a:srgbClr val="000000"/>
                </a:solidFill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</a:rPr>
              <a:t>by</a:t>
            </a:r>
            <a:r>
              <a:rPr lang="en-US" altLang="zh-TW" sz="1800" i="1" dirty="0">
                <a:solidFill>
                  <a:srgbClr val="000000"/>
                </a:solidFill>
              </a:rPr>
              <a:t> I</a:t>
            </a:r>
            <a:r>
              <a:rPr lang="en-US" altLang="zh-TW" sz="1800" i="1" baseline="-25000" dirty="0">
                <a:solidFill>
                  <a:srgbClr val="000000"/>
                </a:solidFill>
              </a:rPr>
              <a:t>2</a:t>
            </a:r>
            <a:r>
              <a:rPr lang="en-US" altLang="zh-TW" sz="1800" i="1" dirty="0">
                <a:solidFill>
                  <a:srgbClr val="000000"/>
                </a:solidFill>
              </a:rPr>
              <a:t> </a:t>
            </a:r>
            <a:r>
              <a:rPr lang="en-US" altLang="zh-TW" sz="1800" dirty="0">
                <a:solidFill>
                  <a:srgbClr val="000000"/>
                </a:solidFill>
              </a:rPr>
              <a:t>= (</a:t>
            </a:r>
            <a:r>
              <a:rPr lang="en-US" altLang="zh-TW" sz="1800" i="1" dirty="0">
                <a:solidFill>
                  <a:srgbClr val="000000"/>
                </a:solidFill>
              </a:rPr>
              <a:t>R+G+B</a:t>
            </a:r>
            <a:r>
              <a:rPr lang="en-US" altLang="zh-TW" sz="1800" dirty="0">
                <a:solidFill>
                  <a:srgbClr val="000000"/>
                </a:solidFill>
              </a:rPr>
              <a:t>)/3.</a:t>
            </a:r>
          </a:p>
          <a:p>
            <a:pPr marL="714375" indent="0"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000000"/>
                </a:solidFill>
                <a:ea typeface="Arial"/>
                <a:cs typeface="Arial" panose="020B0604020202020204" pitchFamily="34" charset="0"/>
                <a:sym typeface="Arial"/>
              </a:rPr>
              <a:t>3) Show the above 2 results.</a:t>
            </a:r>
            <a:endParaRPr lang="en-US" altLang="zh-TW" sz="1800" dirty="0"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p.56 ~ p.59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cv2.cvtColor(…, cv2.COLOR_BGR2GRAY)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9192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B3DE9CF-D7C5-4C6F-BF85-2F813588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6490348" y="1938623"/>
            <a:ext cx="2000250" cy="1271784"/>
          </a:xfrm>
          <a:prstGeom prst="rect">
            <a:avLst/>
          </a:prstGeom>
        </p:spPr>
      </p:pic>
      <p:sp>
        <p:nvSpPr>
          <p:cNvPr id="23" name="Text Box 6">
            <a:extLst>
              <a:ext uri="{FF2B5EF4-FFF2-40B4-BE49-F238E27FC236}">
                <a16:creationId xmlns:a16="http://schemas.microsoft.com/office/drawing/2014/main" id="{5A6A9AD9-1DF8-4566-B807-66C5C57A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012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 dirty="0"/>
              <a:t>I</a:t>
            </a:r>
            <a:r>
              <a:rPr lang="en-US" altLang="zh-TW" sz="1800" i="1" baseline="-25000" dirty="0"/>
              <a:t>1</a:t>
            </a:r>
          </a:p>
        </p:txBody>
      </p:sp>
      <p:sp>
        <p:nvSpPr>
          <p:cNvPr id="42" name="Shape 139">
            <a:extLst>
              <a:ext uri="{FF2B5EF4-FFF2-40B4-BE49-F238E27FC236}">
                <a16:creationId xmlns:a16="http://schemas.microsoft.com/office/drawing/2014/main" id="{C6A9D82B-BBDA-4237-8AF9-9F6AA962B606}"/>
              </a:ext>
            </a:extLst>
          </p:cNvPr>
          <p:cNvSpPr/>
          <p:nvPr/>
        </p:nvSpPr>
        <p:spPr>
          <a:xfrm rot="7737696">
            <a:off x="6750196" y="4817871"/>
            <a:ext cx="368799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066D71-DF2D-4DF9-BA37-6B313D095172}"/>
              </a:ext>
            </a:extLst>
          </p:cNvPr>
          <p:cNvGrpSpPr/>
          <p:nvPr/>
        </p:nvGrpSpPr>
        <p:grpSpPr>
          <a:xfrm>
            <a:off x="5207868" y="3694666"/>
            <a:ext cx="4431554" cy="983319"/>
            <a:chOff x="2228187" y="3565236"/>
            <a:chExt cx="5096042" cy="105506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9911953-F88A-407D-91B9-5142E59FF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9D8275C5-4D95-4A85-8B23-75FA83F46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DBB0384-1AB9-4362-836D-75E447DD4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95738BF-A430-4525-A291-185373D56517}"/>
              </a:ext>
            </a:extLst>
          </p:cNvPr>
          <p:cNvGrpSpPr/>
          <p:nvPr/>
        </p:nvGrpSpPr>
        <p:grpSpPr>
          <a:xfrm>
            <a:off x="1712030" y="3098601"/>
            <a:ext cx="1702029" cy="2532311"/>
            <a:chOff x="-622058" y="2589427"/>
            <a:chExt cx="1771019" cy="3114675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A8BBF976-8A27-47CD-8CA1-830868801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2058" y="2589427"/>
              <a:ext cx="1771019" cy="3114675"/>
            </a:xfrm>
            <a:prstGeom prst="rect">
              <a:avLst/>
            </a:prstGeom>
          </p:spPr>
        </p:pic>
        <p:sp>
          <p:nvSpPr>
            <p:cNvPr id="53" name="Rectangle 13">
              <a:extLst>
                <a:ext uri="{FF2B5EF4-FFF2-40B4-BE49-F238E27FC236}">
                  <a16:creationId xmlns:a16="http://schemas.microsoft.com/office/drawing/2014/main" id="{5F639469-86A5-4058-9277-A001336F2BA2}"/>
                </a:ext>
              </a:extLst>
            </p:cNvPr>
            <p:cNvSpPr/>
            <p:nvPr/>
          </p:nvSpPr>
          <p:spPr>
            <a:xfrm>
              <a:off x="-352602" y="422226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518245-D6E9-48EB-A2EA-6E15680FA45A}"/>
              </a:ext>
            </a:extLst>
          </p:cNvPr>
          <p:cNvSpPr txBox="1"/>
          <p:nvPr/>
        </p:nvSpPr>
        <p:spPr>
          <a:xfrm>
            <a:off x="7838983" y="6403547"/>
            <a:ext cx="186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Average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i="1" dirty="0"/>
              <a:t>I</a:t>
            </a:r>
            <a:r>
              <a:rPr lang="en-US" altLang="zh-TW" sz="1200" i="1" baseline="-25000" dirty="0"/>
              <a:t>2</a:t>
            </a:r>
            <a:r>
              <a:rPr lang="en-US" altLang="zh-TW" sz="1200" dirty="0"/>
              <a:t> = (R+G+B)/3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770727-053E-4AB8-B8AC-31393F11F21A}"/>
              </a:ext>
            </a:extLst>
          </p:cNvPr>
          <p:cNvSpPr txBox="1"/>
          <p:nvPr/>
        </p:nvSpPr>
        <p:spPr>
          <a:xfrm>
            <a:off x="5122664" y="6403547"/>
            <a:ext cx="27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Perceptually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dirty="0"/>
              <a:t>I</a:t>
            </a:r>
            <a:r>
              <a:rPr lang="en-US" altLang="zh-TW" sz="1200" baseline="-25000" dirty="0"/>
              <a:t>1</a:t>
            </a:r>
            <a:r>
              <a:rPr lang="en-US" altLang="zh-TW" sz="1200" dirty="0"/>
              <a:t> = 0.07*B + 0.72*G + 0.21*R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021662E-BC0D-49A3-B7F4-349FFF209187}"/>
              </a:ext>
            </a:extLst>
          </p:cNvPr>
          <p:cNvSpPr txBox="1"/>
          <p:nvPr/>
        </p:nvSpPr>
        <p:spPr>
          <a:xfrm>
            <a:off x="5161617" y="4769121"/>
            <a:ext cx="192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1) </a:t>
            </a:r>
            <a:r>
              <a:rPr lang="en-US" altLang="zh-TW" sz="1400" dirty="0"/>
              <a:t>OpenCV function</a:t>
            </a:r>
          </a:p>
        </p:txBody>
      </p:sp>
      <p:sp>
        <p:nvSpPr>
          <p:cNvPr id="54" name="Shape 139">
            <a:extLst>
              <a:ext uri="{FF2B5EF4-FFF2-40B4-BE49-F238E27FC236}">
                <a16:creationId xmlns:a16="http://schemas.microsoft.com/office/drawing/2014/main" id="{5DA31346-503A-4287-AD70-FD8FC7DF643F}"/>
              </a:ext>
            </a:extLst>
          </p:cNvPr>
          <p:cNvSpPr/>
          <p:nvPr/>
        </p:nvSpPr>
        <p:spPr>
          <a:xfrm rot="5400000">
            <a:off x="7320438" y="3295670"/>
            <a:ext cx="340068" cy="2222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05B991C-3F63-4393-994D-B0AB5F977FC7}"/>
              </a:ext>
            </a:extLst>
          </p:cNvPr>
          <p:cNvSpPr txBox="1"/>
          <p:nvPr/>
        </p:nvSpPr>
        <p:spPr>
          <a:xfrm>
            <a:off x="8094310" y="4769121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2) Average weighted</a:t>
            </a:r>
          </a:p>
        </p:txBody>
      </p:sp>
      <p:sp>
        <p:nvSpPr>
          <p:cNvPr id="56" name="Text Box 6">
            <a:extLst>
              <a:ext uri="{FF2B5EF4-FFF2-40B4-BE49-F238E27FC236}">
                <a16:creationId xmlns:a16="http://schemas.microsoft.com/office/drawing/2014/main" id="{EF9B3812-71DF-49B5-8D07-E0E98FC4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3041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 dirty="0"/>
              <a:t>I</a:t>
            </a:r>
            <a:r>
              <a:rPr lang="en-US" altLang="zh-TW" sz="1800" i="1" baseline="-25000" dirty="0"/>
              <a:t>2</a:t>
            </a:r>
          </a:p>
        </p:txBody>
      </p:sp>
      <p:sp>
        <p:nvSpPr>
          <p:cNvPr id="57" name="Shape 139">
            <a:extLst>
              <a:ext uri="{FF2B5EF4-FFF2-40B4-BE49-F238E27FC236}">
                <a16:creationId xmlns:a16="http://schemas.microsoft.com/office/drawing/2014/main" id="{435790E2-D1C0-400D-94CD-E2D7735DCDE1}"/>
              </a:ext>
            </a:extLst>
          </p:cNvPr>
          <p:cNvSpPr/>
          <p:nvPr/>
        </p:nvSpPr>
        <p:spPr>
          <a:xfrm rot="2812710">
            <a:off x="7766627" y="4811825"/>
            <a:ext cx="402001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369023E-3A53-4CFF-93E0-76100C2DD906}"/>
              </a:ext>
            </a:extLst>
          </p:cNvPr>
          <p:cNvSpPr txBox="1"/>
          <p:nvPr/>
        </p:nvSpPr>
        <p:spPr>
          <a:xfrm>
            <a:off x="7055175" y="1696145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C5A41184-3E9F-4ED6-BC72-26412B44A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4388" y="3490840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B channel</a:t>
            </a:r>
          </a:p>
        </p:txBody>
      </p:sp>
      <p:sp>
        <p:nvSpPr>
          <p:cNvPr id="61" name="Text Box 10">
            <a:extLst>
              <a:ext uri="{FF2B5EF4-FFF2-40B4-BE49-F238E27FC236}">
                <a16:creationId xmlns:a16="http://schemas.microsoft.com/office/drawing/2014/main" id="{076DA381-8ED5-41AE-9A10-AEB39387A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936" y="3490841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R channel</a:t>
            </a:r>
          </a:p>
        </p:txBody>
      </p:sp>
      <p:sp>
        <p:nvSpPr>
          <p:cNvPr id="62" name="Text Box 11">
            <a:extLst>
              <a:ext uri="{FF2B5EF4-FFF2-40B4-BE49-F238E27FC236}">
                <a16:creationId xmlns:a16="http://schemas.microsoft.com/office/drawing/2014/main" id="{3B1BA151-ABD4-46AC-81A7-50397B8DD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196" y="3490841"/>
            <a:ext cx="8098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G channel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37F2E8-A689-4F10-8E29-0478E4411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163" y="5094488"/>
            <a:ext cx="1731839" cy="10876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6D0EFC-8728-4B25-83F1-939C0091E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584" y="5094488"/>
            <a:ext cx="1731839" cy="10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505051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(5%)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1568711" y="484592"/>
            <a:ext cx="8838704" cy="242389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“Dog_Strong.jpg” and “Dog_Weak.jpg” 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Combine two images (Dog_Strong.jpg and Dog_Weak.jpg).</a:t>
            </a:r>
            <a:br>
              <a:rPr lang="en-US" altLang="zh-TW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    2) Use </a:t>
            </a:r>
            <a:r>
              <a:rPr lang="en-US" altLang="zh-TW" sz="1800" dirty="0">
                <a:latin typeface="Consolas" panose="020B0609020204030204" pitchFamily="49" charset="0"/>
              </a:rPr>
              <a:t>Trackbar</a:t>
            </a:r>
            <a:r>
              <a:rPr lang="en-US" altLang="zh-TW" sz="18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show the result in the new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window.</a:t>
            </a:r>
            <a:endParaRPr lang="en-US" altLang="zh-TW" sz="1800" dirty="0"/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dirty="0"/>
              <a:t>Textbook Chapter 3, p. 50 ~ 52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dirty="0"/>
              <a:t>cv2.addWeighted(), cv2.createTrackbar()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8943197" y="6619310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BA05E2-F441-47F9-A0A1-6FE9C435AA34}"/>
              </a:ext>
            </a:extLst>
          </p:cNvPr>
          <p:cNvSpPr txBox="1"/>
          <p:nvPr/>
        </p:nvSpPr>
        <p:spPr>
          <a:xfrm>
            <a:off x="9192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5A5C144-B4D2-45D6-A350-FDBD464187C4}"/>
              </a:ext>
            </a:extLst>
          </p:cNvPr>
          <p:cNvGrpSpPr/>
          <p:nvPr/>
        </p:nvGrpSpPr>
        <p:grpSpPr>
          <a:xfrm>
            <a:off x="2132544" y="2908486"/>
            <a:ext cx="2133847" cy="3262414"/>
            <a:chOff x="-617070" y="2589427"/>
            <a:chExt cx="1761046" cy="31146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5ADAAC1-F90B-45F2-9C3C-CBA07910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7070" y="2589427"/>
              <a:ext cx="1761046" cy="3114675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445FF84-1C09-4E66-832A-1A0F3BA1DAD6}"/>
                </a:ext>
              </a:extLst>
            </p:cNvPr>
            <p:cNvSpPr/>
            <p:nvPr/>
          </p:nvSpPr>
          <p:spPr>
            <a:xfrm>
              <a:off x="-346525" y="491505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D2EA043-8301-4EF8-8F3D-F08C1C20C8B6}"/>
              </a:ext>
            </a:extLst>
          </p:cNvPr>
          <p:cNvGrpSpPr/>
          <p:nvPr/>
        </p:nvGrpSpPr>
        <p:grpSpPr>
          <a:xfrm>
            <a:off x="5413309" y="2535928"/>
            <a:ext cx="4811645" cy="2010784"/>
            <a:chOff x="3681777" y="3052576"/>
            <a:chExt cx="4811645" cy="201078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645F80A-AF95-4FA3-9E14-8BF7F38F9619}"/>
                </a:ext>
              </a:extLst>
            </p:cNvPr>
            <p:cNvGrpSpPr/>
            <p:nvPr/>
          </p:nvGrpSpPr>
          <p:grpSpPr>
            <a:xfrm>
              <a:off x="3681777" y="3078695"/>
              <a:ext cx="2119082" cy="1820295"/>
              <a:chOff x="4202510" y="1811692"/>
              <a:chExt cx="2119082" cy="1820295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040AF91-533D-45F4-9FBE-683E517BE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46" t="732" r="1620" b="732"/>
              <a:stretch/>
            </p:blipFill>
            <p:spPr>
              <a:xfrm>
                <a:off x="4202510" y="1811692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6" name="Shape 166"/>
              <p:cNvSpPr/>
              <p:nvPr/>
            </p:nvSpPr>
            <p:spPr>
              <a:xfrm>
                <a:off x="4903627" y="1976184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4D00942-B96D-4ABD-968E-1B2DE310492F}"/>
                </a:ext>
              </a:extLst>
            </p:cNvPr>
            <p:cNvGrpSpPr/>
            <p:nvPr/>
          </p:nvGrpSpPr>
          <p:grpSpPr>
            <a:xfrm>
              <a:off x="6374340" y="3052576"/>
              <a:ext cx="2119082" cy="1820295"/>
              <a:chOff x="6374340" y="3052576"/>
              <a:chExt cx="2119082" cy="1820295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D3D10A3-D0B3-46ED-A549-832F4DDCD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299" r="-1"/>
              <a:stretch/>
            </p:blipFill>
            <p:spPr>
              <a:xfrm>
                <a:off x="6374340" y="3052576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5" name="Shape 165"/>
              <p:cNvSpPr/>
              <p:nvPr/>
            </p:nvSpPr>
            <p:spPr>
              <a:xfrm>
                <a:off x="7858944" y="3229517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sp>
          <p:nvSpPr>
            <p:cNvPr id="2" name="向右箭號 1"/>
            <p:cNvSpPr/>
            <p:nvPr/>
          </p:nvSpPr>
          <p:spPr>
            <a:xfrm rot="2996566">
              <a:off x="4716605" y="4760771"/>
              <a:ext cx="331138" cy="26871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向右箭號 14"/>
            <p:cNvSpPr/>
            <p:nvPr/>
          </p:nvSpPr>
          <p:spPr>
            <a:xfrm rot="7680673">
              <a:off x="6892437" y="4764171"/>
              <a:ext cx="336465" cy="261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" name="Hw1_Q1.4_Blending">
            <a:hlinkClick r:id="" action="ppaction://media"/>
            <a:extLst>
              <a:ext uri="{FF2B5EF4-FFF2-40B4-BE49-F238E27FC236}">
                <a16:creationId xmlns:a16="http://schemas.microsoft.com/office/drawing/2014/main" id="{9F441163-27FA-442C-8A26-C90164A05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0313" y="4598447"/>
            <a:ext cx="2468668" cy="21160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5595346-80EF-45A1-B361-645329695949}"/>
              </a:ext>
            </a:extLst>
          </p:cNvPr>
          <p:cNvSpPr txBox="1"/>
          <p:nvPr/>
        </p:nvSpPr>
        <p:spPr>
          <a:xfrm>
            <a:off x="5671331" y="453969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Demo: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2. Image Smoothing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71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2.1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Median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(10%)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0084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9188817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/>
              <a:t>(</a:t>
            </a:r>
            <a:r>
              <a:rPr lang="zh-CN" altLang="en-US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dirty="0"/>
              <a:t>Willy)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3B9BEE-E36A-4EE2-AC2C-26A70142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97" y="1828800"/>
            <a:ext cx="3743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278978-BF95-4C51-B5CC-83D4DCFD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67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524000" y="3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541703" y="547928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5x5 Gaussian filter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8630086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2700371" y="3024812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9038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9081240F-D2B3-4EAC-BC84-35E2DCD2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35" y="2208786"/>
            <a:ext cx="4475703" cy="1532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A327AD03-C450-484B-AB9A-88099E9B232D}"/>
              </a:ext>
            </a:extLst>
          </p:cNvPr>
          <p:cNvSpPr/>
          <p:nvPr/>
        </p:nvSpPr>
        <p:spPr>
          <a:xfrm>
            <a:off x="7957672" y="53376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719A32-7788-43C7-80B7-BD0A6E02F0CC}"/>
              </a:ext>
            </a:extLst>
          </p:cNvPr>
          <p:cNvSpPr txBox="1"/>
          <p:nvPr/>
        </p:nvSpPr>
        <p:spPr>
          <a:xfrm>
            <a:off x="5906300" y="4048504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4" name="圖片 3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EAB942FB-D54A-4C15-8B45-80195C953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39" y="4417836"/>
            <a:ext cx="1911190" cy="1911190"/>
          </a:xfrm>
          <a:prstGeom prst="rect">
            <a:avLst/>
          </a:prstGeom>
        </p:spPr>
      </p:pic>
      <p:pic>
        <p:nvPicPr>
          <p:cNvPr id="7" name="圖片 6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A5033E80-9454-4F8F-9EC5-D03FCB4A7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69" y="4417836"/>
            <a:ext cx="1911190" cy="19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6907D4-D686-40AD-B76A-E87634E2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67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524000" y="3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524002" y="538955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8630086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2694883" y="3682449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9038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3D29D1-DC93-4733-9241-CA57A0BB05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9213" y="1249654"/>
            <a:ext cx="4310907" cy="3087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0B52AB46-D245-4C3B-AE2C-FEF5DD8DE4EB}"/>
              </a:ext>
            </a:extLst>
          </p:cNvPr>
          <p:cNvSpPr/>
          <p:nvPr/>
        </p:nvSpPr>
        <p:spPr>
          <a:xfrm>
            <a:off x="8099574" y="5481584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8C77B8-B2E3-4E04-94FB-7EB323DF5E53}"/>
              </a:ext>
            </a:extLst>
          </p:cNvPr>
          <p:cNvSpPr txBox="1"/>
          <p:nvPr/>
        </p:nvSpPr>
        <p:spPr>
          <a:xfrm>
            <a:off x="6123418" y="4336872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3" name="圖片 2" descr="一張含有 個人, 女性, 髮 的圖片&#10;&#10;自動產生的描述">
            <a:extLst>
              <a:ext uri="{FF2B5EF4-FFF2-40B4-BE49-F238E27FC236}">
                <a16:creationId xmlns:a16="http://schemas.microsoft.com/office/drawing/2014/main" id="{0CE5674A-B996-4EBF-87B6-8A3B4BF3A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15" y="4670194"/>
            <a:ext cx="1805040" cy="1805040"/>
          </a:xfrm>
          <a:prstGeom prst="rect">
            <a:avLst/>
          </a:prstGeom>
        </p:spPr>
      </p:pic>
      <p:pic>
        <p:nvPicPr>
          <p:cNvPr id="5" name="圖片 4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91B7FD24-766E-4433-BF78-30194284E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12" y="4670194"/>
            <a:ext cx="1805040" cy="18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A98D47E-836B-4658-A5DE-492A5C78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67" y="2489642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524000" y="3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524002" y="538955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“Lenna_pepperSalt.jpg”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1) Apply 3x3 median filter to “Lenna_ pepperSalt.jpg”</a:t>
            </a:r>
            <a:endParaRPr lang="en-US" altLang="zh-TW" sz="12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2)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Apply 5x5 median filter to “Lenna_ pepperSalt.jpg”</a:t>
            </a:r>
            <a:endParaRPr lang="en-US" altLang="zh-TW" sz="2000" dirty="0"/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8630086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>
            <a:off x="7938512" y="4212393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2699917" y="4615553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9038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4" name="Picture 2" descr="3.4. Median Blur">
            <a:extLst>
              <a:ext uri="{FF2B5EF4-FFF2-40B4-BE49-F238E27FC236}">
                <a16:creationId xmlns:a16="http://schemas.microsoft.com/office/drawing/2014/main" id="{DB6F7DAD-2EC3-4C76-88F7-CF0BBFF7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67" y="2247978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A4DA33-F7E6-443E-B8D2-44FA754A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667686"/>
            <a:ext cx="1720601" cy="18855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32B71A-DD31-4009-8047-800656C4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141" y="3075901"/>
            <a:ext cx="1608746" cy="17406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73C98D-BACF-420D-BF0E-F4170E288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6372" y="4929046"/>
            <a:ext cx="1583371" cy="1735618"/>
          </a:xfrm>
          <a:prstGeom prst="rect">
            <a:avLst/>
          </a:prstGeom>
        </p:spPr>
      </p:pic>
      <p:sp>
        <p:nvSpPr>
          <p:cNvPr id="20" name="向右箭號 14">
            <a:extLst>
              <a:ext uri="{FF2B5EF4-FFF2-40B4-BE49-F238E27FC236}">
                <a16:creationId xmlns:a16="http://schemas.microsoft.com/office/drawing/2014/main" id="{4416BCA5-3FED-434E-82D9-20093C79190D}"/>
              </a:ext>
            </a:extLst>
          </p:cNvPr>
          <p:cNvSpPr/>
          <p:nvPr/>
        </p:nvSpPr>
        <p:spPr>
          <a:xfrm>
            <a:off x="7938512" y="513984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4A097E-D85A-4EBB-B81D-52BC3CEEFFF9}"/>
              </a:ext>
            </a:extLst>
          </p:cNvPr>
          <p:cNvSpPr txBox="1"/>
          <p:nvPr/>
        </p:nvSpPr>
        <p:spPr>
          <a:xfrm>
            <a:off x="7878825" y="39068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3x3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8BFBDA-5C35-4CB7-B166-D05016B3B6E6}"/>
              </a:ext>
            </a:extLst>
          </p:cNvPr>
          <p:cNvSpPr txBox="1"/>
          <p:nvPr/>
        </p:nvSpPr>
        <p:spPr>
          <a:xfrm>
            <a:off x="7878824" y="489295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5x5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9933B8-6CA3-4022-B8F4-E60A33C2ED09}"/>
              </a:ext>
            </a:extLst>
          </p:cNvPr>
          <p:cNvSpPr txBox="1"/>
          <p:nvPr/>
        </p:nvSpPr>
        <p:spPr>
          <a:xfrm>
            <a:off x="6138156" y="1975650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35CBDE-9B5D-4F38-9725-79394A2E79FC}"/>
              </a:ext>
            </a:extLst>
          </p:cNvPr>
          <p:cNvSpPr txBox="1"/>
          <p:nvPr/>
        </p:nvSpPr>
        <p:spPr>
          <a:xfrm>
            <a:off x="6022003" y="3314403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Lenna_pepperSalt.jpg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304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Microsoft Office PowerPoint</Application>
  <PresentationFormat>寬螢幕</PresentationFormat>
  <Paragraphs>202</Paragraphs>
  <Slides>16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1. Image Processing (20%)  </vt:lpstr>
      <vt:lpstr>1.1 Load Image File (5%) </vt:lpstr>
      <vt:lpstr>1.2 Color Separation (5%)</vt:lpstr>
      <vt:lpstr>1.3 Color Transformation (5%)</vt:lpstr>
      <vt:lpstr>1.4 Blending (5%)  </vt:lpstr>
      <vt:lpstr>2. Image Smoothing (20%)  </vt:lpstr>
      <vt:lpstr>2.1 Gaussian Blur</vt:lpstr>
      <vt:lpstr>2.2 Bilateral Filter</vt:lpstr>
      <vt:lpstr>2.3 Median Filter</vt:lpstr>
      <vt:lpstr>3. Edge Detection (20%)  </vt:lpstr>
      <vt:lpstr>PowerPoint 簡報</vt:lpstr>
      <vt:lpstr>PowerPoint 簡報</vt:lpstr>
      <vt:lpstr>PowerPoint 簡報</vt:lpstr>
      <vt:lpstr>PowerPoint 簡報</vt:lpstr>
      <vt:lpstr>4. Transforms (20%)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Image Processing (20%)  </dc:title>
  <dc:creator>Lu Tom</dc:creator>
  <cp:lastModifiedBy>Lu Tom</cp:lastModifiedBy>
  <cp:revision>1</cp:revision>
  <dcterms:created xsi:type="dcterms:W3CDTF">2022-01-07T06:15:53Z</dcterms:created>
  <dcterms:modified xsi:type="dcterms:W3CDTF">2022-01-07T06:15:59Z</dcterms:modified>
</cp:coreProperties>
</file>